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7" r:id="rId6"/>
    <p:sldId id="261" r:id="rId7"/>
    <p:sldId id="262" r:id="rId8"/>
    <p:sldId id="263" r:id="rId9"/>
    <p:sldId id="264" r:id="rId10"/>
    <p:sldId id="265" r:id="rId11"/>
    <p:sldId id="266" r:id="rId12"/>
    <p:sldId id="281" r:id="rId13"/>
    <p:sldId id="285" r:id="rId14"/>
    <p:sldId id="282" r:id="rId15"/>
    <p:sldId id="283" r:id="rId16"/>
    <p:sldId id="284" r:id="rId17"/>
    <p:sldId id="268" r:id="rId18"/>
    <p:sldId id="270" r:id="rId19"/>
    <p:sldId id="269" r:id="rId20"/>
    <p:sldId id="271" r:id="rId21"/>
    <p:sldId id="287" r:id="rId22"/>
    <p:sldId id="272" r:id="rId23"/>
    <p:sldId id="273" r:id="rId24"/>
    <p:sldId id="274" r:id="rId25"/>
    <p:sldId id="288" r:id="rId26"/>
    <p:sldId id="289" r:id="rId27"/>
    <p:sldId id="291" r:id="rId28"/>
    <p:sldId id="290" r:id="rId29"/>
    <p:sldId id="292" r:id="rId30"/>
    <p:sldId id="294" r:id="rId31"/>
    <p:sldId id="293" r:id="rId32"/>
    <p:sldId id="296" r:id="rId33"/>
    <p:sldId id="297" r:id="rId34"/>
    <p:sldId id="299" r:id="rId35"/>
    <p:sldId id="298" r:id="rId36"/>
    <p:sldId id="300" r:id="rId37"/>
    <p:sldId id="275" r:id="rId38"/>
    <p:sldId id="301" r:id="rId39"/>
    <p:sldId id="278" r:id="rId40"/>
    <p:sldId id="295" r:id="rId41"/>
    <p:sldId id="276" r:id="rId42"/>
    <p:sldId id="286" r:id="rId43"/>
    <p:sldId id="302" r:id="rId44"/>
    <p:sldId id="30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314" y="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3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7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0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62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65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67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8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6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6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66B52-3EA3-4856-BED5-9DF7E925874B}" type="datetimeFigureOut">
              <a:rPr lang="en-US" smtClean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98041-AB59-420C-AD2C-D5304D611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rofile/view?id=4716557" TargetMode="External"/><Relationship Id="rId2" Type="http://schemas.openxmlformats.org/officeDocument/2006/relationships/hyperlink" Target="mailto:joelhrobinson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glassdoor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payscal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rapidsqa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sokanu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odeeval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yscale.com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alog.com.au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testing.blogspot.com/" TargetMode="External"/><Relationship Id="rId2" Type="http://schemas.openxmlformats.org/officeDocument/2006/relationships/hyperlink" Target="https://en.wikipedia.org/wiki/Test_engineer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softwarecertifications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warecertifications.com/" TargetMode="External"/><Relationship Id="rId7" Type="http://schemas.openxmlformats.org/officeDocument/2006/relationships/hyperlink" Target="http://boise.sqlpass.org/" TargetMode="External"/><Relationship Id="rId2" Type="http://schemas.openxmlformats.org/officeDocument/2006/relationships/hyperlink" Target="http://www.qai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rtupgrind.com/boise/" TargetMode="External"/><Relationship Id="rId5" Type="http://schemas.openxmlformats.org/officeDocument/2006/relationships/hyperlink" Target="http://www.kickstand.org/" TargetMode="External"/><Relationship Id="rId4" Type="http://schemas.openxmlformats.org/officeDocument/2006/relationships/hyperlink" Target="http://www.meetup.com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mailto:joelhrobinson@gmail.com" TargetMode="External"/><Relationship Id="rId3" Type="http://schemas.openxmlformats.org/officeDocument/2006/relationships/hyperlink" Target="http://www.stickyminds.com/" TargetMode="External"/><Relationship Id="rId7" Type="http://schemas.openxmlformats.org/officeDocument/2006/relationships/hyperlink" Target="http://www.softwaretestingstandard.org/" TargetMode="External"/><Relationship Id="rId2" Type="http://schemas.openxmlformats.org/officeDocument/2006/relationships/hyperlink" Target="http://www.qai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" TargetMode="External"/><Relationship Id="rId5" Type="http://schemas.openxmlformats.org/officeDocument/2006/relationships/hyperlink" Target="http://www.softwareqatest.com/" TargetMode="External"/><Relationship Id="rId4" Type="http://schemas.openxmlformats.org/officeDocument/2006/relationships/hyperlink" Target="http://www.softwarecertifications.com/" TargetMode="External"/><Relationship Id="rId9" Type="http://schemas.openxmlformats.org/officeDocument/2006/relationships/hyperlink" Target="https://www.linkedin.com/profile/view?id=4716557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rofile/view?id=4716557" TargetMode="External"/><Relationship Id="rId2" Type="http://schemas.openxmlformats.org/officeDocument/2006/relationships/hyperlink" Target="mailto:joelhrobinson@gmail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Developer to Tester</a:t>
            </a:r>
            <a:br>
              <a:rPr lang="en-US" dirty="0" smtClean="0"/>
            </a:br>
            <a:r>
              <a:rPr lang="en-US" dirty="0" smtClean="0"/>
              <a:t>Boise Code Camp 2015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100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By Joel Robinson</a:t>
            </a:r>
          </a:p>
          <a:p>
            <a:r>
              <a:rPr lang="en-US" dirty="0" smtClean="0">
                <a:hlinkClick r:id="rId2"/>
              </a:rPr>
              <a:t>joelhrobinson@gmail.com</a:t>
            </a:r>
            <a:r>
              <a:rPr lang="en-US" dirty="0" smtClean="0"/>
              <a:t>	</a:t>
            </a:r>
          </a:p>
          <a:p>
            <a:r>
              <a:rPr lang="en-US" sz="2200" dirty="0">
                <a:hlinkClick r:id="rId3"/>
              </a:rPr>
              <a:t>https://</a:t>
            </a:r>
            <a:r>
              <a:rPr lang="en-US" sz="2200" dirty="0" smtClean="0">
                <a:hlinkClick r:id="rId3"/>
              </a:rPr>
              <a:t>www.linkedin.com/profile/view?id=4716557</a:t>
            </a:r>
            <a:r>
              <a:rPr lang="en-US" sz="2200" dirty="0" smtClean="0"/>
              <a:t> 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372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test engineer?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Like to make things or like to break things?</a:t>
            </a:r>
          </a:p>
          <a:p>
            <a:r>
              <a:rPr lang="en-US" dirty="0" smtClean="0"/>
              <a:t>Sheepdog desire to protect customers?</a:t>
            </a:r>
          </a:p>
          <a:p>
            <a:r>
              <a:rPr lang="en-US" dirty="0"/>
              <a:t>Understand project from customer perspective?</a:t>
            </a:r>
          </a:p>
          <a:p>
            <a:r>
              <a:rPr lang="en-US" dirty="0" smtClean="0"/>
              <a:t>Desire for quality, attention to detail?</a:t>
            </a:r>
          </a:p>
          <a:p>
            <a:r>
              <a:rPr lang="en-US" dirty="0" smtClean="0"/>
              <a:t>Tact &amp; diplomacy? </a:t>
            </a:r>
          </a:p>
          <a:p>
            <a:r>
              <a:rPr lang="en-US" dirty="0" smtClean="0"/>
              <a:t>Able to communicate high tech &amp; low tech? </a:t>
            </a:r>
          </a:p>
          <a:p>
            <a:r>
              <a:rPr lang="en-US" dirty="0" smtClean="0"/>
              <a:t>Can you evaluate risk?  Able to foresee problems?</a:t>
            </a:r>
          </a:p>
          <a:p>
            <a:r>
              <a:rPr lang="en-US" dirty="0" smtClean="0"/>
              <a:t>Like finding missing pieces of puzzle?</a:t>
            </a:r>
          </a:p>
          <a:p>
            <a:r>
              <a:rPr lang="en-US" dirty="0" smtClean="0"/>
              <a:t>Ask yourself, what could possibly go wrong?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0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Downsides: SW Test vs.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Lower pay   $5-$15K less same experience</a:t>
            </a:r>
          </a:p>
          <a:p>
            <a:r>
              <a:rPr lang="en-US" dirty="0" smtClean="0"/>
              <a:t>Lower prestige, “…anyone can test” </a:t>
            </a:r>
          </a:p>
          <a:p>
            <a:r>
              <a:rPr lang="en-US" dirty="0" smtClean="0"/>
              <a:t>Fewer job opportunities</a:t>
            </a:r>
          </a:p>
          <a:p>
            <a:pPr lvl="1"/>
            <a:r>
              <a:rPr lang="en-US" dirty="0" smtClean="0"/>
              <a:t>Small companies have developers do all testing</a:t>
            </a:r>
          </a:p>
          <a:p>
            <a:r>
              <a:rPr lang="en-US" dirty="0" smtClean="0"/>
              <a:t>Fewer advancement opportunities</a:t>
            </a:r>
          </a:p>
          <a:p>
            <a:pPr lvl="1"/>
            <a:r>
              <a:rPr lang="en-US" dirty="0" smtClean="0"/>
              <a:t>Lower ratio of test engineers to developers </a:t>
            </a:r>
          </a:p>
          <a:p>
            <a:pPr lvl="1"/>
            <a:r>
              <a:rPr lang="en-US" dirty="0" smtClean="0"/>
              <a:t>One QA lead but many software leads</a:t>
            </a:r>
          </a:p>
          <a:p>
            <a:r>
              <a:rPr lang="en-US" dirty="0" smtClean="0"/>
              <a:t>Lower visibility to management</a:t>
            </a:r>
          </a:p>
          <a:p>
            <a:pPr lvl="1"/>
            <a:r>
              <a:rPr lang="en-US" dirty="0" smtClean="0"/>
              <a:t>Manager probably came from dev. Not test.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1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</a:t>
            </a:r>
            <a:r>
              <a:rPr lang="en-US" dirty="0" err="1" smtClean="0"/>
              <a:t>gonna</a:t>
            </a:r>
            <a:r>
              <a:rPr lang="en-US" dirty="0" smtClean="0"/>
              <a:t> happen from </a:t>
            </a:r>
            <a:r>
              <a:rPr lang="en-US" dirty="0" smtClean="0">
                <a:hlinkClick r:id="rId2"/>
              </a:rPr>
              <a:t>www.Glassdoor.com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 descr="L:\JOEL\HOME-JOBS\CODE CAMP\Screenshots\2015-03-14 20_47_15-Salary_ Test Engineer in Boise, ID _ Glassdoor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445905" cy="327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6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Glassdoor.com </a:t>
            </a:r>
            <a:endParaRPr lang="en-US" dirty="0"/>
          </a:p>
        </p:txBody>
      </p:sp>
      <p:pic>
        <p:nvPicPr>
          <p:cNvPr id="12290" name="Picture 2" descr="L:\JOEL\HOME-JOBS\CODE CAMP\Screenshots\2015-03-14 20_54_54-Salary_ Software Engineer in Boise, ID _ Glassdoo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458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067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This is still too high </a:t>
            </a:r>
            <a:r>
              <a:rPr lang="en-US" sz="3200" dirty="0" smtClean="0">
                <a:hlinkClick r:id="rId2"/>
              </a:rPr>
              <a:t>www.payscale.com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9218" name="Picture 2" descr="L:\JOEL\HOME-JOBS\CODE CAMP\Screenshots\Payscale.com Test _ Quality Assurance (QA) Engineer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077200" cy="472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599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Past predictions </a:t>
            </a:r>
            <a:r>
              <a:rPr lang="en-US" dirty="0" smtClean="0">
                <a:hlinkClick r:id="rId2"/>
              </a:rPr>
              <a:t>www.rapidSQA.com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42" name="Picture 2" descr="L:\JOEL\HOME-JOBS\CODE CAMP\Screenshots\Test Career Demands 1985-2005 RapidSQA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975" y="1600200"/>
            <a:ext cx="611005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98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1096962"/>
          </a:xfrm>
        </p:spPr>
        <p:txBody>
          <a:bodyPr>
            <a:noAutofit/>
          </a:bodyPr>
          <a:lstStyle/>
          <a:p>
            <a:r>
              <a:rPr lang="en-US" sz="2800" dirty="0" smtClean="0"/>
              <a:t>And you may be wise to move. </a:t>
            </a:r>
            <a:br>
              <a:rPr lang="en-US" sz="2800" dirty="0" smtClean="0"/>
            </a:br>
            <a:r>
              <a:rPr lang="en-US" sz="2800" dirty="0" smtClean="0"/>
              <a:t>Idaho has </a:t>
            </a:r>
            <a:r>
              <a:rPr lang="en-US" sz="2800" b="1" dirty="0" smtClean="0">
                <a:solidFill>
                  <a:srgbClr val="FF0000"/>
                </a:solidFill>
              </a:rPr>
              <a:t>550</a:t>
            </a:r>
            <a:r>
              <a:rPr lang="en-US" sz="2800" dirty="0" smtClean="0"/>
              <a:t> QA engineers, California </a:t>
            </a:r>
            <a:r>
              <a:rPr lang="en-US" sz="2800" b="1" dirty="0" smtClean="0">
                <a:solidFill>
                  <a:srgbClr val="FF0000"/>
                </a:solidFill>
              </a:rPr>
              <a:t>18,800</a:t>
            </a:r>
            <a:r>
              <a:rPr lang="en-US" sz="2800" dirty="0" smtClean="0"/>
              <a:t>, Oregon 5580 Washington has 4530 </a:t>
            </a:r>
            <a:r>
              <a:rPr lang="en-US" sz="2000" dirty="0" smtClean="0">
                <a:hlinkClick r:id="rId2"/>
              </a:rPr>
              <a:t>www.sokanu.com</a:t>
            </a:r>
            <a:r>
              <a:rPr lang="en-US" sz="2000" dirty="0" smtClean="0"/>
              <a:t>  </a:t>
            </a:r>
            <a:r>
              <a:rPr lang="en-US" sz="2000" b="1" dirty="0" smtClean="0"/>
              <a:t>US </a:t>
            </a:r>
            <a:r>
              <a:rPr lang="en-US" sz="2000" b="1" dirty="0" err="1" smtClean="0"/>
              <a:t>Dept</a:t>
            </a:r>
            <a:r>
              <a:rPr lang="en-US" sz="2000" b="1" dirty="0" smtClean="0"/>
              <a:t> Labor</a:t>
            </a:r>
            <a:endParaRPr lang="en-US" sz="2000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8028131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7458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give up SW Development?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Burned out on coding, fed up with projects </a:t>
            </a:r>
          </a:p>
          <a:p>
            <a:r>
              <a:rPr lang="en-US" dirty="0" smtClean="0"/>
              <a:t>Bringing home work, 24/7 availability</a:t>
            </a:r>
          </a:p>
          <a:p>
            <a:r>
              <a:rPr lang="en-US" dirty="0" smtClean="0"/>
              <a:t>Projects cancelled, code tossed, changed requirements &amp; standards, maintaining &amp; rewriting old spaghetti code </a:t>
            </a:r>
          </a:p>
          <a:p>
            <a:r>
              <a:rPr lang="en-US" dirty="0" smtClean="0"/>
              <a:t>Don’t </a:t>
            </a:r>
            <a:r>
              <a:rPr lang="en-US" dirty="0"/>
              <a:t>want </a:t>
            </a:r>
            <a:r>
              <a:rPr lang="en-US" dirty="0" smtClean="0"/>
              <a:t>project management</a:t>
            </a:r>
          </a:p>
          <a:p>
            <a:r>
              <a:rPr lang="en-US" dirty="0" smtClean="0"/>
              <a:t>Symptom:  </a:t>
            </a:r>
            <a:r>
              <a:rPr lang="en-US" sz="2800" i="1" dirty="0" smtClean="0"/>
              <a:t>“I can’t get myself to sit down and start coding.”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173426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Development Pitfalls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It’s easy to fall behind technically</a:t>
            </a:r>
          </a:p>
          <a:p>
            <a:pPr lvl="1"/>
            <a:r>
              <a:rPr lang="en-US" dirty="0" smtClean="0"/>
              <a:t>Assembler, Fortran, Cobol, C, VB, C++, </a:t>
            </a:r>
          </a:p>
          <a:p>
            <a:pPr lvl="1"/>
            <a:r>
              <a:rPr lang="en-US" dirty="0" smtClean="0"/>
              <a:t>C#, Java,  JavaScript,  PHP, Python, SQL, Ruby, Perl, .NET,  “R”, Swift (Mac), Hadoop)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Every </a:t>
            </a:r>
            <a:r>
              <a:rPr lang="en-US" dirty="0"/>
              <a:t>year, </a:t>
            </a:r>
            <a:r>
              <a:rPr lang="en-US" dirty="0" smtClean="0"/>
              <a:t> </a:t>
            </a:r>
            <a:r>
              <a:rPr lang="en-US" dirty="0" err="1" smtClean="0"/>
              <a:t>CodeEval</a:t>
            </a:r>
            <a:r>
              <a:rPr lang="en-US" dirty="0" smtClean="0"/>
              <a:t> publishes </a:t>
            </a:r>
            <a:r>
              <a:rPr lang="en-US" dirty="0"/>
              <a:t>data on the </a:t>
            </a:r>
            <a:r>
              <a:rPr lang="en-US" b="1" dirty="0"/>
              <a:t>"Most Popular Coding Languages</a:t>
            </a:r>
            <a:r>
              <a:rPr lang="en-US" dirty="0"/>
              <a:t>" based on hundreds of thousands of data points </a:t>
            </a:r>
            <a:r>
              <a:rPr lang="en-US" dirty="0" smtClean="0"/>
              <a:t>collected </a:t>
            </a:r>
            <a:r>
              <a:rPr lang="en-US" dirty="0"/>
              <a:t>by processing over </a:t>
            </a:r>
            <a:r>
              <a:rPr lang="en-US" b="1" dirty="0"/>
              <a:t>600,000+</a:t>
            </a:r>
            <a:r>
              <a:rPr lang="en-US" dirty="0"/>
              <a:t> coding tests and </a:t>
            </a:r>
            <a:r>
              <a:rPr lang="en-US" dirty="0" smtClean="0"/>
              <a:t>inputs by </a:t>
            </a:r>
            <a:r>
              <a:rPr lang="en-US" dirty="0"/>
              <a:t>over 2,000+ employers.</a:t>
            </a:r>
          </a:p>
          <a:p>
            <a:pPr marL="800100" lvl="2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blog.codeeval.com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5407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457200"/>
            <a:ext cx="8991600" cy="543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111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12844"/>
            <a:ext cx="8077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Classic Testing Mistakes by Brian Marick ©1997</a:t>
            </a:r>
          </a:p>
          <a:p>
            <a:r>
              <a:rPr lang="en-US" sz="2400" dirty="0"/>
              <a:t>Not finding </a:t>
            </a:r>
            <a:r>
              <a:rPr lang="en-US" sz="2400" dirty="0" smtClean="0"/>
              <a:t>IMPORTANT </a:t>
            </a:r>
            <a:r>
              <a:rPr lang="en-US" sz="2400" dirty="0"/>
              <a:t>bugs	</a:t>
            </a:r>
            <a:r>
              <a:rPr lang="en-US" sz="2400" dirty="0" smtClean="0"/>
              <a:t>    Testing </a:t>
            </a:r>
            <a:r>
              <a:rPr lang="en-US" sz="2400" dirty="0"/>
              <a:t>TOO LITTLE</a:t>
            </a:r>
          </a:p>
          <a:p>
            <a:r>
              <a:rPr lang="en-US" sz="2400" dirty="0"/>
              <a:t>Fuzzy or no testing goals	</a:t>
            </a:r>
            <a:r>
              <a:rPr lang="en-US" sz="2400" dirty="0" smtClean="0"/>
              <a:t>    Testing  </a:t>
            </a:r>
            <a:r>
              <a:rPr lang="en-US" sz="2400" dirty="0"/>
              <a:t>TOO LATE</a:t>
            </a:r>
          </a:p>
          <a:p>
            <a:r>
              <a:rPr lang="en-US" sz="2400" dirty="0"/>
              <a:t>Failing to identify risk areas	</a:t>
            </a:r>
            <a:r>
              <a:rPr lang="en-US" sz="2400" dirty="0" smtClean="0"/>
              <a:t>    Testing </a:t>
            </a:r>
            <a:r>
              <a:rPr lang="en-US" sz="2400" dirty="0"/>
              <a:t>WRONG areas</a:t>
            </a:r>
          </a:p>
          <a:p>
            <a:r>
              <a:rPr lang="en-US" sz="2400" dirty="0"/>
              <a:t>Sticking with a bad plan	</a:t>
            </a:r>
            <a:r>
              <a:rPr lang="en-US" sz="2400" dirty="0" smtClean="0"/>
              <a:t>    Skipping </a:t>
            </a:r>
            <a:r>
              <a:rPr lang="en-US" sz="2400" dirty="0"/>
              <a:t>test reviews</a:t>
            </a:r>
          </a:p>
          <a:p>
            <a:r>
              <a:rPr lang="en-US" sz="2400" dirty="0"/>
              <a:t>Not believing historical data	</a:t>
            </a:r>
            <a:r>
              <a:rPr lang="en-US" sz="2400" dirty="0" smtClean="0"/>
              <a:t>    Skipping Usability</a:t>
            </a:r>
            <a:endParaRPr lang="en-US" sz="2400" dirty="0"/>
          </a:p>
          <a:p>
            <a:r>
              <a:rPr lang="en-US" sz="2400" dirty="0"/>
              <a:t>Underestimating testing time	</a:t>
            </a:r>
            <a:r>
              <a:rPr lang="en-US" sz="2400" dirty="0" smtClean="0"/>
              <a:t>    Skipping </a:t>
            </a:r>
            <a:r>
              <a:rPr lang="en-US" sz="2400" dirty="0"/>
              <a:t>installation tests</a:t>
            </a:r>
          </a:p>
          <a:p>
            <a:r>
              <a:rPr lang="en-US" sz="2400" dirty="0"/>
              <a:t>Underestimating support </a:t>
            </a:r>
            <a:r>
              <a:rPr lang="en-US" sz="2400" dirty="0" smtClean="0"/>
              <a:t>costs  Skipping </a:t>
            </a:r>
            <a:r>
              <a:rPr lang="en-US" sz="2400" dirty="0"/>
              <a:t>documentation</a:t>
            </a:r>
          </a:p>
          <a:p>
            <a:r>
              <a:rPr lang="en-US" sz="2400" dirty="0"/>
              <a:t>Relying on untrained testers	</a:t>
            </a:r>
            <a:r>
              <a:rPr lang="en-US" sz="2400" dirty="0" smtClean="0"/>
              <a:t>    Skipping </a:t>
            </a:r>
            <a:r>
              <a:rPr lang="en-US" sz="2400" dirty="0"/>
              <a:t>irrelevant oddities</a:t>
            </a:r>
          </a:p>
          <a:p>
            <a:r>
              <a:rPr lang="en-US" sz="2400" dirty="0"/>
              <a:t>Relying on automated tests	</a:t>
            </a:r>
            <a:r>
              <a:rPr lang="en-US" sz="2400" dirty="0" smtClean="0"/>
              <a:t>    Poor </a:t>
            </a:r>
            <a:r>
              <a:rPr lang="en-US" sz="2400" dirty="0"/>
              <a:t>bug reporting</a:t>
            </a:r>
          </a:p>
        </p:txBody>
      </p:sp>
    </p:spTree>
    <p:extLst>
      <p:ext uri="{BB962C8B-B14F-4D97-AF65-F5344CB8AC3E}">
        <p14:creationId xmlns:p14="http://schemas.microsoft.com/office/powerpoint/2010/main" val="204380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deeval2015.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74" y="685800"/>
            <a:ext cx="7143750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729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:\JOEL\HOME-JOBS\CODE CAMP\Screenshots\PayScale Test _ Quality Assurance (QA) Engineer Skil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23988"/>
            <a:ext cx="7492215" cy="451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SW Skills used in Software test professionals</a:t>
            </a:r>
            <a:br>
              <a:rPr lang="en-US" sz="3200" dirty="0" smtClean="0"/>
            </a:br>
            <a:r>
              <a:rPr lang="en-US" sz="3200" dirty="0" smtClean="0">
                <a:hlinkClick r:id="rId3"/>
              </a:rPr>
              <a:t>www.Payscale.com</a:t>
            </a:r>
            <a:r>
              <a:rPr lang="en-US" sz="3200" dirty="0" smtClean="0"/>
              <a:t>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052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Skill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u="sng" dirty="0" smtClean="0"/>
              <a:t>Soft skills</a:t>
            </a:r>
            <a:r>
              <a:rPr lang="en-US" dirty="0" smtClean="0"/>
              <a:t>	</a:t>
            </a:r>
          </a:p>
          <a:p>
            <a:r>
              <a:rPr lang="en-US" dirty="0" smtClean="0"/>
              <a:t>Quality- Driven</a:t>
            </a:r>
          </a:p>
          <a:p>
            <a:r>
              <a:rPr lang="en-US" dirty="0" smtClean="0"/>
              <a:t>Analytical</a:t>
            </a:r>
          </a:p>
          <a:p>
            <a:r>
              <a:rPr lang="en-US" dirty="0" smtClean="0"/>
              <a:t>Attention to detail</a:t>
            </a:r>
          </a:p>
          <a:p>
            <a:r>
              <a:rPr lang="en-US" dirty="0" smtClean="0"/>
              <a:t>Communications</a:t>
            </a:r>
          </a:p>
          <a:p>
            <a:r>
              <a:rPr lang="en-US" dirty="0" smtClean="0"/>
              <a:t>Self Starter proactive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Get along with people</a:t>
            </a:r>
          </a:p>
          <a:p>
            <a:r>
              <a:rPr lang="en-US" dirty="0" smtClean="0"/>
              <a:t>Think outside the box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u="sng" dirty="0" smtClean="0"/>
              <a:t>Technical skills</a:t>
            </a:r>
          </a:p>
          <a:p>
            <a:r>
              <a:rPr lang="en-US" dirty="0" smtClean="0"/>
              <a:t>Scripting &amp; Language</a:t>
            </a:r>
          </a:p>
          <a:p>
            <a:r>
              <a:rPr lang="en-US" dirty="0" smtClean="0"/>
              <a:t>Software Metrics</a:t>
            </a:r>
          </a:p>
          <a:p>
            <a:r>
              <a:rPr lang="en-US" dirty="0" smtClean="0"/>
              <a:t>Build &amp; Deploy</a:t>
            </a:r>
          </a:p>
          <a:p>
            <a:r>
              <a:rPr lang="en-US" dirty="0" smtClean="0"/>
              <a:t>Defect Tracking tool</a:t>
            </a:r>
          </a:p>
          <a:p>
            <a:r>
              <a:rPr lang="en-US" dirty="0" smtClean="0"/>
              <a:t>Multiple platforms</a:t>
            </a:r>
          </a:p>
          <a:p>
            <a:r>
              <a:rPr lang="en-US" dirty="0" smtClean="0"/>
              <a:t>SQL / DB</a:t>
            </a:r>
          </a:p>
          <a:p>
            <a:r>
              <a:rPr lang="en-US" dirty="0" smtClean="0"/>
              <a:t>Software Life Cycles</a:t>
            </a:r>
          </a:p>
          <a:p>
            <a:r>
              <a:rPr lang="en-US" dirty="0" smtClean="0"/>
              <a:t>Agile / Scrum / Kanban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363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Advancement Skill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u="sng" dirty="0" smtClean="0"/>
              <a:t>Management</a:t>
            </a:r>
          </a:p>
          <a:p>
            <a:r>
              <a:rPr lang="en-US" dirty="0" smtClean="0"/>
              <a:t>Metrics</a:t>
            </a:r>
          </a:p>
          <a:p>
            <a:r>
              <a:rPr lang="en-US" dirty="0" smtClean="0"/>
              <a:t>Scheduling</a:t>
            </a:r>
          </a:p>
          <a:p>
            <a:r>
              <a:rPr lang="en-US" dirty="0" smtClean="0"/>
              <a:t>Planning</a:t>
            </a:r>
          </a:p>
          <a:p>
            <a:r>
              <a:rPr lang="en-US" dirty="0" smtClean="0"/>
              <a:t>Forecasting</a:t>
            </a:r>
          </a:p>
          <a:p>
            <a:r>
              <a:rPr lang="en-US" dirty="0" smtClean="0"/>
              <a:t>Communications</a:t>
            </a:r>
          </a:p>
          <a:p>
            <a:r>
              <a:rPr lang="en-US" dirty="0" smtClean="0"/>
              <a:t>Reporting</a:t>
            </a:r>
          </a:p>
          <a:p>
            <a:r>
              <a:rPr lang="en-US" dirty="0" smtClean="0"/>
              <a:t>QA Environments</a:t>
            </a:r>
          </a:p>
          <a:p>
            <a:r>
              <a:rPr lang="en-US" dirty="0" smtClean="0"/>
              <a:t>Customer relations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u="sng" dirty="0" smtClean="0"/>
              <a:t>Technical</a:t>
            </a:r>
          </a:p>
          <a:p>
            <a:r>
              <a:rPr lang="en-US" dirty="0" smtClean="0"/>
              <a:t>Automation</a:t>
            </a:r>
          </a:p>
          <a:p>
            <a:r>
              <a:rPr lang="en-US" dirty="0" smtClean="0"/>
              <a:t>Load Testing</a:t>
            </a:r>
          </a:p>
          <a:p>
            <a:r>
              <a:rPr lang="en-US" dirty="0" smtClean="0"/>
              <a:t>Build / Release</a:t>
            </a:r>
          </a:p>
          <a:p>
            <a:r>
              <a:rPr lang="en-US" dirty="0" smtClean="0"/>
              <a:t>Scrum Master</a:t>
            </a:r>
          </a:p>
          <a:p>
            <a:r>
              <a:rPr lang="en-US" dirty="0" smtClean="0"/>
              <a:t>Tool Maker / keeper</a:t>
            </a:r>
          </a:p>
          <a:p>
            <a:r>
              <a:rPr lang="en-US" dirty="0" smtClean="0"/>
              <a:t>Risk Analysis</a:t>
            </a:r>
          </a:p>
          <a:p>
            <a:r>
              <a:rPr lang="en-US" dirty="0" smtClean="0"/>
              <a:t>Knowledge Domain Specialist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8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693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384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578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Lead Test Engineer</a:t>
            </a:r>
          </a:p>
          <a:p>
            <a:r>
              <a:rPr lang="en-US" dirty="0" smtClean="0"/>
              <a:t>Lead QA Engineer </a:t>
            </a:r>
            <a:endParaRPr lang="en-US" dirty="0"/>
          </a:p>
          <a:p>
            <a:r>
              <a:rPr lang="en-US" dirty="0" smtClean="0"/>
              <a:t>Sr</a:t>
            </a:r>
            <a:r>
              <a:rPr lang="en-US" dirty="0"/>
              <a:t>. Test </a:t>
            </a:r>
            <a:r>
              <a:rPr lang="en-US" dirty="0" smtClean="0"/>
              <a:t>Engineer</a:t>
            </a:r>
          </a:p>
          <a:p>
            <a:r>
              <a:rPr lang="en-US" dirty="0"/>
              <a:t>Sr. </a:t>
            </a:r>
            <a:r>
              <a:rPr lang="en-US" dirty="0" smtClean="0"/>
              <a:t>QA Engineer</a:t>
            </a:r>
            <a:endParaRPr lang="en-US" dirty="0"/>
          </a:p>
          <a:p>
            <a:r>
              <a:rPr lang="en-US" dirty="0"/>
              <a:t>Automation Engineer</a:t>
            </a:r>
          </a:p>
          <a:p>
            <a:r>
              <a:rPr lang="en-US" dirty="0" smtClean="0"/>
              <a:t>Sr. Automation Engineer</a:t>
            </a:r>
          </a:p>
          <a:p>
            <a:r>
              <a:rPr lang="en-US" dirty="0" smtClean="0"/>
              <a:t>Systems Analyst</a:t>
            </a:r>
          </a:p>
          <a:p>
            <a:r>
              <a:rPr lang="en-US" dirty="0" smtClean="0"/>
              <a:t>UI Engineer</a:t>
            </a:r>
          </a:p>
          <a:p>
            <a:r>
              <a:rPr lang="en-US" dirty="0"/>
              <a:t>Build / Deploy Engineer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Software Programmer</a:t>
            </a:r>
            <a:endParaRPr lang="en-US" dirty="0"/>
          </a:p>
          <a:p>
            <a:r>
              <a:rPr lang="en-US" dirty="0"/>
              <a:t>Sr. </a:t>
            </a:r>
            <a:r>
              <a:rPr lang="en-US" dirty="0" smtClean="0"/>
              <a:t>SW Programmer</a:t>
            </a:r>
          </a:p>
          <a:p>
            <a:r>
              <a:rPr lang="en-US" dirty="0"/>
              <a:t>SW Project Manager</a:t>
            </a:r>
          </a:p>
          <a:p>
            <a:r>
              <a:rPr lang="en-US" dirty="0" smtClean="0"/>
              <a:t>IT Consultant</a:t>
            </a:r>
            <a:endParaRPr lang="en-US" dirty="0"/>
          </a:p>
          <a:p>
            <a:r>
              <a:rPr lang="en-US" dirty="0" smtClean="0"/>
              <a:t>QA Manager</a:t>
            </a:r>
            <a:endParaRPr lang="en-US" dirty="0"/>
          </a:p>
          <a:p>
            <a:r>
              <a:rPr lang="en-US" dirty="0" smtClean="0"/>
              <a:t>QA Director</a:t>
            </a:r>
          </a:p>
          <a:p>
            <a:r>
              <a:rPr lang="en-US" dirty="0" err="1" smtClean="0"/>
              <a:t>Cust</a:t>
            </a:r>
            <a:r>
              <a:rPr lang="en-US" dirty="0" smtClean="0"/>
              <a:t>. Support Manager</a:t>
            </a:r>
          </a:p>
          <a:p>
            <a:r>
              <a:rPr lang="en-US" dirty="0" smtClean="0"/>
              <a:t>Product Manager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71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QA vs. </a:t>
            </a:r>
            <a:r>
              <a:rPr lang="en-US" dirty="0"/>
              <a:t>QC </a:t>
            </a:r>
            <a:r>
              <a:rPr lang="en-US" sz="2200" dirty="0">
                <a:hlinkClick r:id="rId2"/>
              </a:rPr>
              <a:t>http://www.dialog.com.au</a:t>
            </a:r>
            <a:r>
              <a:rPr lang="en-US" sz="2200" dirty="0" smtClean="0">
                <a:hlinkClick r:id="rId2"/>
              </a:rPr>
              <a:t>/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u="sng" dirty="0" smtClean="0"/>
              <a:t>Quality Assurance </a:t>
            </a:r>
          </a:p>
          <a:p>
            <a:pPr marL="0" indent="0">
              <a:buNone/>
            </a:pPr>
            <a:r>
              <a:rPr lang="en-US" dirty="0" smtClean="0"/>
              <a:t>QA is the process of managing &amp; improving quality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Establish the processes, activities, and standards that deliver the expected level of quality output	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PREVENTION </a:t>
            </a:r>
          </a:p>
          <a:p>
            <a:pPr marL="0" indent="0">
              <a:buNone/>
            </a:pPr>
            <a:r>
              <a:rPr lang="en-US" sz="2400" dirty="0" smtClean="0"/>
              <a:t>Prevent </a:t>
            </a:r>
            <a:r>
              <a:rPr lang="en-US" sz="2400" dirty="0"/>
              <a:t>defects from entering into the </a:t>
            </a:r>
            <a:r>
              <a:rPr lang="en-US" sz="2400" dirty="0" smtClean="0"/>
              <a:t>solution (control risk)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u="sng" dirty="0" smtClean="0"/>
              <a:t>Quality Control </a:t>
            </a:r>
          </a:p>
          <a:p>
            <a:pPr marL="0" indent="0">
              <a:buNone/>
            </a:pPr>
            <a:r>
              <a:rPr lang="en-US" dirty="0"/>
              <a:t>QC is </a:t>
            </a:r>
            <a:r>
              <a:rPr lang="en-US" dirty="0" smtClean="0"/>
              <a:t>the process of verifying </a:t>
            </a:r>
            <a:r>
              <a:rPr lang="en-US" dirty="0"/>
              <a:t>the quality of the </a:t>
            </a:r>
            <a:r>
              <a:rPr lang="en-US" dirty="0" smtClean="0"/>
              <a:t>output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Measure the processes, activities and output for adherence to predefined standards and goals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REACTIVE</a:t>
            </a:r>
          </a:p>
          <a:p>
            <a:pPr marL="0" indent="0">
              <a:buNone/>
            </a:pPr>
            <a:r>
              <a:rPr lang="en-US" sz="2200" dirty="0" smtClean="0"/>
              <a:t>Find, measure, and monitor defects in the solution (feedback)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52262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83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Joel’s Developer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CS major Assembly/Fortran/Cobol/PLM</a:t>
            </a:r>
          </a:p>
          <a:p>
            <a:pPr lvl="1"/>
            <a:r>
              <a:rPr lang="en-US" dirty="0" smtClean="0"/>
              <a:t>Assembly language 8080 Microprocessor</a:t>
            </a:r>
          </a:p>
          <a:p>
            <a:pPr lvl="1"/>
            <a:r>
              <a:rPr lang="en-US" dirty="0" smtClean="0"/>
              <a:t>Bought HW from Bill Gates in Albuquerque</a:t>
            </a:r>
          </a:p>
          <a:p>
            <a:pPr lvl="1"/>
            <a:r>
              <a:rPr lang="en-US" dirty="0" smtClean="0"/>
              <a:t>Los Alamos Lab experiments Assembler/ Fortran </a:t>
            </a:r>
          </a:p>
          <a:p>
            <a:pPr lvl="1"/>
            <a:r>
              <a:rPr lang="en-US" dirty="0" smtClean="0"/>
              <a:t>FL Defense &amp; Utilities Assembler/Fortran/C</a:t>
            </a:r>
          </a:p>
          <a:p>
            <a:pPr lvl="1"/>
            <a:r>
              <a:rPr lang="en-US" dirty="0" smtClean="0"/>
              <a:t>Test lead small group, Fortran, MBA</a:t>
            </a:r>
          </a:p>
          <a:p>
            <a:pPr lvl="1"/>
            <a:r>
              <a:rPr lang="en-US" dirty="0" smtClean="0"/>
              <a:t> Never seen a tester; test plan; or detailed spec.</a:t>
            </a:r>
          </a:p>
          <a:p>
            <a:pPr lvl="1"/>
            <a:r>
              <a:rPr lang="en-US" dirty="0" smtClean="0"/>
              <a:t>Sure, why not! How hard can it be?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82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SW Test Engineer</a:t>
            </a:r>
            <a:endParaRPr lang="en-US" sz="2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Test Engineering Bridges QA &amp; QC</a:t>
            </a:r>
          </a:p>
          <a:p>
            <a:r>
              <a:rPr lang="en-US" dirty="0" smtClean="0"/>
              <a:t>Not manual repetitive regression testing</a:t>
            </a:r>
          </a:p>
          <a:p>
            <a:r>
              <a:rPr lang="en-US" dirty="0" smtClean="0"/>
              <a:t>More human oriented – exploratory testing</a:t>
            </a:r>
          </a:p>
          <a:p>
            <a:r>
              <a:rPr lang="en-US" dirty="0" smtClean="0"/>
              <a:t>Can be HW, SW, or FW (embedded)</a:t>
            </a:r>
          </a:p>
          <a:p>
            <a:r>
              <a:rPr lang="en-US" dirty="0"/>
              <a:t>Specializes in some aspect:</a:t>
            </a:r>
          </a:p>
          <a:p>
            <a:pPr lvl="1"/>
            <a:r>
              <a:rPr lang="en-US" dirty="0"/>
              <a:t>Test automation, load </a:t>
            </a:r>
            <a:r>
              <a:rPr lang="en-US" dirty="0" smtClean="0"/>
              <a:t>testing, localization, </a:t>
            </a:r>
          </a:p>
          <a:p>
            <a:pPr lvl="1"/>
            <a:r>
              <a:rPr lang="en-US" dirty="0" err="1" smtClean="0"/>
              <a:t>Enviromental</a:t>
            </a:r>
            <a:r>
              <a:rPr lang="en-US" dirty="0" smtClean="0"/>
              <a:t>, Stress testing, life cycle, </a:t>
            </a:r>
          </a:p>
          <a:p>
            <a:r>
              <a:rPr lang="en-US" dirty="0" smtClean="0"/>
              <a:t>Examples: Micron memory chips;  HP printers</a:t>
            </a:r>
          </a:p>
          <a:p>
            <a:r>
              <a:rPr lang="en-US" dirty="0" smtClean="0"/>
              <a:t>USB devices, mobile devices</a:t>
            </a:r>
          </a:p>
          <a:p>
            <a:pPr marL="0" indent="0" algn="ctr">
              <a:buNone/>
            </a:pPr>
            <a:r>
              <a:rPr lang="en-US" sz="2100" b="1" dirty="0">
                <a:hlinkClick r:id="rId2"/>
              </a:rPr>
              <a:t>https://</a:t>
            </a:r>
            <a:r>
              <a:rPr lang="en-US" sz="2100" b="1" dirty="0" smtClean="0">
                <a:hlinkClick r:id="rId2"/>
              </a:rPr>
              <a:t>en.wikipedia.org/wiki/Test_engineer</a:t>
            </a:r>
            <a:r>
              <a:rPr lang="en-US" sz="2100" b="1" dirty="0" smtClean="0"/>
              <a:t> </a:t>
            </a:r>
          </a:p>
          <a:p>
            <a:pPr marL="0" indent="0" algn="ctr">
              <a:buNone/>
            </a:pPr>
            <a:r>
              <a:rPr lang="en-US" sz="2100" b="1" dirty="0">
                <a:hlinkClick r:id="rId3"/>
              </a:rPr>
              <a:t>http://googletesting.blogspot.com/</a:t>
            </a:r>
            <a:endParaRPr lang="en-US" sz="2100" b="1" dirty="0" smtClean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57272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897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FD35D-D102-4B02-B530-BD607277C84F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 # faces?</a:t>
            </a:r>
          </a:p>
        </p:txBody>
      </p:sp>
      <p:pic>
        <p:nvPicPr>
          <p:cNvPr id="3076" name="Picture 4" descr="aa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88" y="381000"/>
            <a:ext cx="438785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641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3A-8B6B-4060-B057-F72D04A0605D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 # faces</a:t>
            </a:r>
          </a:p>
        </p:txBody>
      </p:sp>
      <p:pic>
        <p:nvPicPr>
          <p:cNvPr id="5124" name="Picture 4" descr="pa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"/>
            <a:ext cx="5334000" cy="641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030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C531-06BF-4D52-8DBC-96C6506BB114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# figures?</a:t>
            </a:r>
          </a:p>
        </p:txBody>
      </p:sp>
      <p:pic>
        <p:nvPicPr>
          <p:cNvPr id="9220" name="Picture 4" descr="bb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28600"/>
            <a:ext cx="4975225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875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0E4AA-463A-482D-A7DB-C749986812A6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 # people?</a:t>
            </a:r>
          </a:p>
        </p:txBody>
      </p:sp>
      <p:pic>
        <p:nvPicPr>
          <p:cNvPr id="7172" name="Picture 4" descr="eee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0"/>
            <a:ext cx="4725988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340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B73-0F7A-4E97-AE7D-6DB7BE75B6C3}" type="slidenum">
              <a:rPr lang="en-US" altLang="en-US"/>
              <a:pPr/>
              <a:t>36</a:t>
            </a:fld>
            <a:endParaRPr lang="en-US" altLang="en-US"/>
          </a:p>
        </p:txBody>
      </p:sp>
      <p:pic>
        <p:nvPicPr>
          <p:cNvPr id="24580" name="Picture 4" descr="Christmas-CC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374650"/>
            <a:ext cx="10058400" cy="76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269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Christmas 1066 Inconsistencies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altLang="en-US" dirty="0"/>
              <a:t>Playing cards not invented yet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altLang="en-US" dirty="0"/>
              <a:t>Christmas tree, lights &amp; gifts upper left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altLang="en-US" dirty="0"/>
              <a:t>TV not invented yet upper left corner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altLang="en-US" dirty="0"/>
              <a:t>Floor rugs were not in use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altLang="en-US" dirty="0"/>
              <a:t>Falcons, not owls were pets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altLang="en-US" dirty="0" smtClean="0"/>
              <a:t>Jell-O </a:t>
            </a:r>
            <a:r>
              <a:rPr lang="en-US" altLang="en-US" dirty="0"/>
              <a:t>dessert on table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altLang="en-US" dirty="0"/>
              <a:t>French fries on table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altLang="en-US" dirty="0"/>
              <a:t>Drinking glass on </a:t>
            </a:r>
            <a:r>
              <a:rPr lang="en-US" altLang="en-US" dirty="0" smtClean="0"/>
              <a:t>table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altLang="en-US" dirty="0"/>
              <a:t>Bicycle in </a:t>
            </a:r>
            <a:r>
              <a:rPr lang="en-US" altLang="en-US" dirty="0" smtClean="0"/>
              <a:t>tapestry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57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3" y="747338"/>
            <a:ext cx="8449854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16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Certified Software Tester (Engineer)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Certification </a:t>
            </a:r>
            <a:r>
              <a:rPr lang="en-US" dirty="0"/>
              <a:t>demonstrates a professional level of understanding of software testing principles and practices. </a:t>
            </a:r>
          </a:p>
          <a:p>
            <a:r>
              <a:rPr lang="en-US" dirty="0" smtClean="0"/>
              <a:t>Acquiring </a:t>
            </a:r>
            <a:r>
              <a:rPr lang="en-US" dirty="0"/>
              <a:t>the designation of </a:t>
            </a:r>
            <a:r>
              <a:rPr lang="en-US" dirty="0" smtClean="0"/>
              <a:t>Certified </a:t>
            </a:r>
            <a:r>
              <a:rPr lang="en-US" dirty="0"/>
              <a:t>Software Tester (CSTE) indicates a professional level of competence in the principles and practices of software testing in the IT profession. </a:t>
            </a:r>
            <a:endParaRPr lang="en-US" dirty="0" smtClean="0"/>
          </a:p>
          <a:p>
            <a:r>
              <a:rPr lang="en-US" dirty="0" smtClean="0"/>
              <a:t>Training, continuing education, proof of professional competency, resource materials.</a:t>
            </a:r>
          </a:p>
          <a:p>
            <a:r>
              <a:rPr lang="en-US" dirty="0" smtClean="0">
                <a:hlinkClick r:id="rId2"/>
              </a:rPr>
              <a:t>www.softwarecertifications.org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19431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827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Joel Tester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b="1" dirty="0"/>
              <a:t>DOD-STD-2167A "Defense Systems Software Development“ 50 pages</a:t>
            </a:r>
          </a:p>
          <a:p>
            <a:pPr lvl="2"/>
            <a:r>
              <a:rPr lang="en-US" dirty="0"/>
              <a:t>Software Standards for contractors</a:t>
            </a:r>
          </a:p>
          <a:p>
            <a:pPr lvl="2"/>
            <a:r>
              <a:rPr lang="en-US" dirty="0" smtClean="0"/>
              <a:t>All Waterfall:  Design everything, Code then Test</a:t>
            </a:r>
          </a:p>
          <a:p>
            <a:pPr lvl="2"/>
            <a:r>
              <a:rPr lang="en-US" dirty="0" smtClean="0"/>
              <a:t> Reports, Progress documents, schedules</a:t>
            </a:r>
          </a:p>
          <a:p>
            <a:pPr lvl="2"/>
            <a:r>
              <a:rPr lang="en-US" dirty="0" smtClean="0"/>
              <a:t>Metrics:  Code coverage, % Complete</a:t>
            </a:r>
          </a:p>
          <a:p>
            <a:pPr lvl="2"/>
            <a:r>
              <a:rPr lang="en-US" dirty="0" smtClean="0"/>
              <a:t>Defect Tracking tools, Bug Fix reports</a:t>
            </a:r>
          </a:p>
          <a:p>
            <a:pPr lvl="2"/>
            <a:r>
              <a:rPr lang="en-US" dirty="0" smtClean="0"/>
              <a:t>Must be within 80% confidence</a:t>
            </a:r>
          </a:p>
          <a:p>
            <a:pPr lvl="2"/>
            <a:r>
              <a:rPr lang="en-US" dirty="0" smtClean="0"/>
              <a:t>Deliverables, milestones, metrics, &amp; Earned Value</a:t>
            </a:r>
          </a:p>
          <a:p>
            <a:pPr lvl="2"/>
            <a:r>
              <a:rPr lang="en-US" dirty="0" smtClean="0"/>
              <a:t>Responsible for quality of code written by many others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16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Internal benefits, rarely on job descriptions</a:t>
            </a:r>
          </a:p>
          <a:p>
            <a:r>
              <a:rPr lang="en-US" dirty="0" smtClean="0"/>
              <a:t>Increased self confidence</a:t>
            </a:r>
          </a:p>
          <a:p>
            <a:r>
              <a:rPr lang="en-US" dirty="0" smtClean="0"/>
              <a:t>Increased employer confidence</a:t>
            </a:r>
          </a:p>
          <a:p>
            <a:r>
              <a:rPr lang="en-US" dirty="0" smtClean="0"/>
              <a:t>Learn complex skills outside day-day activities</a:t>
            </a:r>
          </a:p>
          <a:p>
            <a:r>
              <a:rPr lang="en-US" dirty="0" smtClean="0"/>
              <a:t>Requires improvement in skills &amp; knowledge</a:t>
            </a:r>
          </a:p>
          <a:p>
            <a:r>
              <a:rPr lang="en-US" dirty="0" smtClean="0"/>
              <a:t>Continual improvement to re-certify</a:t>
            </a:r>
          </a:p>
          <a:p>
            <a:r>
              <a:rPr lang="en-US" dirty="0" smtClean="0"/>
              <a:t>Independent assessment of competency</a:t>
            </a:r>
          </a:p>
          <a:p>
            <a:r>
              <a:rPr lang="en-US" dirty="0" smtClean="0"/>
              <a:t>Develops lifetime learning habits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94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Professional organizations &amp; Certifications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www.QAI.com</a:t>
            </a:r>
            <a:r>
              <a:rPr lang="en-US" sz="2800" dirty="0" smtClean="0"/>
              <a:t>    Quality Assurance Institute</a:t>
            </a:r>
          </a:p>
          <a:p>
            <a:r>
              <a:rPr lang="en-US" sz="2800" dirty="0" smtClean="0">
                <a:hlinkClick r:id="rId3"/>
              </a:rPr>
              <a:t>www.SoftwareCertifications.com</a:t>
            </a:r>
            <a:r>
              <a:rPr lang="en-US" sz="2800" dirty="0" smtClean="0"/>
              <a:t>  Certification</a:t>
            </a:r>
          </a:p>
          <a:p>
            <a:r>
              <a:rPr lang="en-US" sz="2800" dirty="0" smtClean="0">
                <a:hlinkClick r:id="rId4"/>
              </a:rPr>
              <a:t>www.meetup.com</a:t>
            </a:r>
            <a:r>
              <a:rPr lang="en-US" sz="2800" dirty="0" smtClean="0"/>
              <a:t> </a:t>
            </a:r>
            <a:r>
              <a:rPr lang="en-US" sz="2800" dirty="0"/>
              <a:t>User groups  Boise on test </a:t>
            </a:r>
            <a:endParaRPr lang="en-US" sz="2800" dirty="0" smtClean="0"/>
          </a:p>
          <a:p>
            <a:r>
              <a:rPr lang="en-US" sz="2800" dirty="0" smtClean="0">
                <a:hlinkClick r:id="rId5"/>
              </a:rPr>
              <a:t>www.kickstand.org</a:t>
            </a:r>
            <a:r>
              <a:rPr lang="en-US" sz="2800" dirty="0" smtClean="0"/>
              <a:t>   Startup entrepreneurs</a:t>
            </a:r>
          </a:p>
          <a:p>
            <a:r>
              <a:rPr lang="en-US" sz="2800" dirty="0" smtClean="0">
                <a:hlinkClick r:id="rId6"/>
              </a:rPr>
              <a:t>www.startupgrind.com/boise/</a:t>
            </a:r>
            <a:r>
              <a:rPr lang="en-US" sz="2800" dirty="0" smtClean="0"/>
              <a:t>  Startup Support</a:t>
            </a:r>
          </a:p>
          <a:p>
            <a:r>
              <a:rPr lang="en-US" sz="2800" dirty="0">
                <a:hlinkClick r:id="rId7"/>
              </a:rPr>
              <a:t>http://boise.sqlpass.org</a:t>
            </a:r>
            <a:r>
              <a:rPr lang="en-US" sz="2800" dirty="0" smtClean="0">
                <a:hlinkClick r:id="rId7"/>
              </a:rPr>
              <a:t>/</a:t>
            </a:r>
            <a:r>
              <a:rPr lang="en-US" sz="2800" b="1" dirty="0" smtClean="0"/>
              <a:t>  </a:t>
            </a:r>
            <a:r>
              <a:rPr lang="en-US" sz="2800" dirty="0" smtClean="0"/>
              <a:t>Boise </a:t>
            </a:r>
            <a:r>
              <a:rPr lang="en-US" sz="2800" dirty="0"/>
              <a:t>SQL </a:t>
            </a:r>
            <a:r>
              <a:rPr lang="en-US" sz="2800" dirty="0" smtClean="0"/>
              <a:t>Users </a:t>
            </a:r>
            <a:r>
              <a:rPr lang="en-US" sz="2800" dirty="0"/>
              <a:t>Group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3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Professional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hlinkClick r:id="rId2"/>
              </a:rPr>
              <a:t>www.QAI.com</a:t>
            </a:r>
            <a:r>
              <a:rPr lang="en-US" dirty="0" smtClean="0"/>
              <a:t>     Quality Assurance Institute</a:t>
            </a:r>
          </a:p>
          <a:p>
            <a:r>
              <a:rPr lang="en-US" dirty="0" smtClean="0">
                <a:hlinkClick r:id="rId3"/>
              </a:rPr>
              <a:t>www.Stickyminds.com</a:t>
            </a:r>
            <a:r>
              <a:rPr lang="en-US" dirty="0" smtClean="0"/>
              <a:t>  magazine</a:t>
            </a:r>
          </a:p>
          <a:p>
            <a:r>
              <a:rPr lang="en-US" dirty="0" smtClean="0">
                <a:hlinkClick r:id="rId4"/>
              </a:rPr>
              <a:t>www.SoftwareCertifications.com</a:t>
            </a:r>
            <a:r>
              <a:rPr lang="en-US" dirty="0" smtClean="0"/>
              <a:t>  </a:t>
            </a:r>
          </a:p>
          <a:p>
            <a:r>
              <a:rPr lang="en-US" dirty="0" smtClean="0">
                <a:hlinkClick r:id="rId5"/>
              </a:rPr>
              <a:t>www.softwareqatest.com</a:t>
            </a:r>
            <a:r>
              <a:rPr lang="en-US" dirty="0" smtClean="0"/>
              <a:t>  </a:t>
            </a:r>
          </a:p>
          <a:p>
            <a:r>
              <a:rPr lang="en-US" dirty="0" smtClean="0">
                <a:hlinkClick r:id="rId6"/>
              </a:rPr>
              <a:t>www.Youtube.com</a:t>
            </a:r>
            <a:r>
              <a:rPr lang="en-US" dirty="0" smtClean="0"/>
              <a:t>	</a:t>
            </a:r>
          </a:p>
          <a:p>
            <a:r>
              <a:rPr lang="en-US" smtClean="0">
                <a:hlinkClick r:id="rId7"/>
              </a:rPr>
              <a:t>www.SoftwareTestingStandard.org</a:t>
            </a:r>
            <a:r>
              <a:rPr lang="en-US" smtClean="0"/>
              <a:t>     IEEE </a:t>
            </a:r>
            <a:endParaRPr lang="en-US" dirty="0" smtClean="0"/>
          </a:p>
          <a:p>
            <a:r>
              <a:rPr lang="en-US" dirty="0" smtClean="0"/>
              <a:t>Download White papers from vendors</a:t>
            </a:r>
          </a:p>
          <a:p>
            <a:r>
              <a:rPr lang="en-US" dirty="0" smtClean="0"/>
              <a:t>Subscribe to blogs, especially popular authors</a:t>
            </a:r>
          </a:p>
          <a:p>
            <a:r>
              <a:rPr lang="en-US" dirty="0" smtClean="0"/>
              <a:t>Join LinkedIn and meet people</a:t>
            </a:r>
          </a:p>
          <a:p>
            <a:pPr lvl="1"/>
            <a:r>
              <a:rPr lang="en-US" dirty="0" smtClean="0"/>
              <a:t> </a:t>
            </a:r>
            <a:r>
              <a:rPr lang="en-US" sz="2000" dirty="0" smtClean="0">
                <a:hlinkClick r:id="rId8"/>
              </a:rPr>
              <a:t>joelhrobinson@gmail.com</a:t>
            </a:r>
            <a:r>
              <a:rPr lang="en-US" sz="2000" dirty="0"/>
              <a:t>	</a:t>
            </a:r>
          </a:p>
          <a:p>
            <a:pPr lvl="1"/>
            <a:r>
              <a:rPr lang="en-US" sz="2000" dirty="0">
                <a:hlinkClick r:id="rId9"/>
              </a:rPr>
              <a:t>https://www.linkedin.com/profile/view?id=4716557</a:t>
            </a:r>
            <a:r>
              <a:rPr lang="en-US" sz="2000" dirty="0"/>
              <a:t> 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8688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people see you, it’s up to you.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2193925"/>
            <a:ext cx="9144000" cy="306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 </a:t>
            </a:r>
            <a:endParaRPr lang="en-US" altLang="en-US" smtClean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0" y="1417638"/>
            <a:ext cx="1763713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93" y="2029619"/>
            <a:ext cx="2159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3632200"/>
            <a:ext cx="1149350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3" y="3905250"/>
            <a:ext cx="304641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32200"/>
            <a:ext cx="1886742" cy="228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993" y="1985962"/>
            <a:ext cx="1688307" cy="190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133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 me on LinkedIn.com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joelhrobinson@gmail.com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https</a:t>
            </a:r>
            <a:r>
              <a:rPr lang="en-US" sz="2800">
                <a:hlinkClick r:id="rId3"/>
              </a:rPr>
              <a:t>://</a:t>
            </a:r>
            <a:r>
              <a:rPr lang="en-US" sz="2800" smtClean="0">
                <a:hlinkClick r:id="rId3"/>
              </a:rPr>
              <a:t>www.linkedin.com/profile/view?id=4716557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490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321618"/>
            <a:ext cx="5486400" cy="457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Waterfall </a:t>
            </a:r>
            <a:r>
              <a:rPr lang="en-US" dirty="0" smtClean="0"/>
              <a:t>Model</a:t>
            </a:r>
            <a:r>
              <a:rPr lang="en-US" dirty="0"/>
              <a:t>"</a:t>
            </a:r>
            <a:endParaRPr lang="en-US" sz="2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by </a:t>
            </a:r>
            <a:r>
              <a:rPr lang="en-US" sz="2000" dirty="0"/>
              <a:t>Peter Kemp / Paul Smith - Adapted from Paul Smith's work at </a:t>
            </a:r>
            <a:r>
              <a:rPr lang="en-US" sz="2000" dirty="0" smtClean="0"/>
              <a:t>Wikipedia.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390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Military officers barking out commands, yelling why project was late.</a:t>
            </a:r>
          </a:p>
          <a:p>
            <a:r>
              <a:rPr lang="en-US" dirty="0" smtClean="0"/>
              <a:t>Multi-million dollar rockets to launch</a:t>
            </a:r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 smtClean="0"/>
              <a:t>staff? No</a:t>
            </a:r>
            <a:r>
              <a:rPr lang="en-US" dirty="0" smtClean="0"/>
              <a:t>, </a:t>
            </a:r>
            <a:r>
              <a:rPr lang="en-US" dirty="0" smtClean="0"/>
              <a:t>+ need high clearances </a:t>
            </a:r>
            <a:endParaRPr lang="en-US" dirty="0" smtClean="0"/>
          </a:p>
          <a:p>
            <a:r>
              <a:rPr lang="en-US" dirty="0" smtClean="0"/>
              <a:t>Work </a:t>
            </a:r>
            <a:r>
              <a:rPr lang="en-US" dirty="0" smtClean="0"/>
              <a:t>late?  No</a:t>
            </a:r>
            <a:r>
              <a:rPr lang="en-US" dirty="0" smtClean="0"/>
              <a:t>, very secure facility closes</a:t>
            </a:r>
          </a:p>
          <a:p>
            <a:r>
              <a:rPr lang="en-US" dirty="0" smtClean="0"/>
              <a:t>Frustration grew, I went </a:t>
            </a:r>
            <a:r>
              <a:rPr lang="en-US" dirty="0" smtClean="0"/>
              <a:t>to </a:t>
            </a:r>
            <a:r>
              <a:rPr lang="en-US" dirty="0" smtClean="0"/>
              <a:t>‘other ventures’</a:t>
            </a:r>
            <a:endParaRPr lang="en-US" dirty="0" smtClean="0"/>
          </a:p>
          <a:p>
            <a:r>
              <a:rPr lang="en-US" dirty="0" smtClean="0"/>
              <a:t>Why did I fail?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0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Test is a Different Profession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 didn’t know jack about </a:t>
            </a:r>
            <a:r>
              <a:rPr lang="en-US" dirty="0" smtClean="0"/>
              <a:t>testing.  My 1</a:t>
            </a:r>
            <a:r>
              <a:rPr lang="en-US" baseline="30000" dirty="0" smtClean="0"/>
              <a:t>st</a:t>
            </a:r>
            <a:r>
              <a:rPr lang="en-US" dirty="0" smtClean="0"/>
              <a:t> attempt failed. But I resolved to learn </a:t>
            </a:r>
            <a:r>
              <a:rPr lang="en-US" dirty="0" smtClean="0"/>
              <a:t>more.</a:t>
            </a:r>
          </a:p>
          <a:p>
            <a:pPr marL="0" indent="0" algn="ctr">
              <a:buNone/>
            </a:pPr>
            <a:r>
              <a:rPr lang="en-US" i="1" u="sng" dirty="0" smtClean="0"/>
              <a:t>Why </a:t>
            </a:r>
            <a:r>
              <a:rPr lang="en-US" i="1" u="sng" dirty="0" smtClean="0"/>
              <a:t>did I fail?</a:t>
            </a:r>
          </a:p>
          <a:p>
            <a:r>
              <a:rPr lang="en-US" dirty="0" smtClean="0"/>
              <a:t>The next guy took my job -- finished testing, met the schedules, and rockets launched.</a:t>
            </a:r>
            <a:endParaRPr lang="en-US" dirty="0"/>
          </a:p>
          <a:p>
            <a:r>
              <a:rPr lang="en-US" dirty="0" smtClean="0"/>
              <a:t>He knew 2167A spec, work environment, and test methodology.  He was a test engineer.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0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Quick lesson in testing orbital telemetry</a:t>
            </a:r>
            <a:r>
              <a:rPr lang="en-US" dirty="0" smtClean="0"/>
              <a:t>: </a:t>
            </a:r>
            <a:r>
              <a:rPr lang="en-US" sz="4000" i="1" dirty="0" smtClean="0"/>
              <a:t>White Box vs. Black Box Testing 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1" y="6172200"/>
            <a:ext cx="1219200" cy="381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500" b="1" dirty="0" smtClean="0">
                <a:solidFill>
                  <a:srgbClr val="FF0000"/>
                </a:solidFill>
              </a:rPr>
              <a:t>DETONATE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251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Rocket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53657" y="251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Land Radar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251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Optic camera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34136" y="25527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Ship Radar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34200" y="25527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Azores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962400" y="3969658"/>
            <a:ext cx="1066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Courses #2-4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1981199" y="4034973"/>
            <a:ext cx="97245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Courses #1-3</a:t>
            </a:r>
            <a:endParaRPr lang="en-US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5903685" y="3991431"/>
            <a:ext cx="97245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Courses #4-6</a:t>
            </a:r>
            <a:endParaRPr lang="en-US" sz="1600" dirty="0"/>
          </a:p>
        </p:txBody>
      </p:sp>
      <p:cxnSp>
        <p:nvCxnSpPr>
          <p:cNvPr id="13" name="Straight Arrow Connector 12"/>
          <p:cNvCxnSpPr>
            <a:stCxn id="4" idx="2"/>
            <a:endCxn id="10" idx="0"/>
          </p:cNvCxnSpPr>
          <p:nvPr/>
        </p:nvCxnSpPr>
        <p:spPr>
          <a:xfrm>
            <a:off x="2133600" y="3429000"/>
            <a:ext cx="333828" cy="6059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10" idx="0"/>
          </p:cNvCxnSpPr>
          <p:nvPr/>
        </p:nvCxnSpPr>
        <p:spPr>
          <a:xfrm flipH="1">
            <a:off x="2467428" y="3429000"/>
            <a:ext cx="943429" cy="6059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572000" y="3429000"/>
            <a:ext cx="1219200" cy="540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2"/>
          </p:cNvCxnSpPr>
          <p:nvPr/>
        </p:nvCxnSpPr>
        <p:spPr>
          <a:xfrm>
            <a:off x="5991336" y="3467100"/>
            <a:ext cx="304800" cy="5497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2"/>
            <a:endCxn id="11" idx="0"/>
          </p:cNvCxnSpPr>
          <p:nvPr/>
        </p:nvCxnSpPr>
        <p:spPr>
          <a:xfrm flipH="1">
            <a:off x="6389914" y="3467100"/>
            <a:ext cx="1001486" cy="524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572000" y="3429000"/>
            <a:ext cx="2667000" cy="540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76800" y="3467100"/>
            <a:ext cx="1219200" cy="4644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9" idx="0"/>
          </p:cNvCxnSpPr>
          <p:nvPr/>
        </p:nvCxnSpPr>
        <p:spPr>
          <a:xfrm>
            <a:off x="3410857" y="3429000"/>
            <a:ext cx="1084943" cy="540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365829" y="3443514"/>
            <a:ext cx="1752600" cy="4644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2"/>
          </p:cNvCxnSpPr>
          <p:nvPr/>
        </p:nvCxnSpPr>
        <p:spPr>
          <a:xfrm>
            <a:off x="4572000" y="3429000"/>
            <a:ext cx="0" cy="4789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Delay 40"/>
          <p:cNvSpPr/>
          <p:nvPr/>
        </p:nvSpPr>
        <p:spPr>
          <a:xfrm>
            <a:off x="4114800" y="5410200"/>
            <a:ext cx="914400" cy="838200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CRT</a:t>
            </a:r>
            <a:endParaRPr lang="en-US" dirty="0"/>
          </a:p>
        </p:txBody>
      </p:sp>
      <p:cxnSp>
        <p:nvCxnSpPr>
          <p:cNvPr id="43" name="Elbow Connector 42"/>
          <p:cNvCxnSpPr>
            <a:stCxn id="10" idx="3"/>
          </p:cNvCxnSpPr>
          <p:nvPr/>
        </p:nvCxnSpPr>
        <p:spPr>
          <a:xfrm>
            <a:off x="2953656" y="4492173"/>
            <a:ext cx="1465944" cy="7079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1" idx="1"/>
          </p:cNvCxnSpPr>
          <p:nvPr/>
        </p:nvCxnSpPr>
        <p:spPr>
          <a:xfrm rot="10800000" flipV="1">
            <a:off x="4419603" y="4448631"/>
            <a:ext cx="1484083" cy="75149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495800" y="4409652"/>
            <a:ext cx="0" cy="11074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Down Arrow 52"/>
          <p:cNvSpPr/>
          <p:nvPr/>
        </p:nvSpPr>
        <p:spPr>
          <a:xfrm>
            <a:off x="1881197" y="148902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Down Arrow 53"/>
          <p:cNvSpPr/>
          <p:nvPr/>
        </p:nvSpPr>
        <p:spPr>
          <a:xfrm>
            <a:off x="3168541" y="148902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Down Arrow 54"/>
          <p:cNvSpPr/>
          <p:nvPr/>
        </p:nvSpPr>
        <p:spPr>
          <a:xfrm>
            <a:off x="4329683" y="148902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Down Arrow 55"/>
          <p:cNvSpPr/>
          <p:nvPr/>
        </p:nvSpPr>
        <p:spPr>
          <a:xfrm>
            <a:off x="5749020" y="148902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Down Arrow 56"/>
          <p:cNvSpPr/>
          <p:nvPr/>
        </p:nvSpPr>
        <p:spPr>
          <a:xfrm>
            <a:off x="7149084" y="148902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3168541" y="5839132"/>
            <a:ext cx="484632" cy="152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0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become a test engineer?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customer centric </a:t>
            </a:r>
          </a:p>
          <a:p>
            <a:r>
              <a:rPr lang="en-US" dirty="0" smtClean="0"/>
              <a:t>More variety of tasks</a:t>
            </a:r>
          </a:p>
          <a:p>
            <a:r>
              <a:rPr lang="en-US" dirty="0" smtClean="0"/>
              <a:t>Somewhat less technical (different)</a:t>
            </a:r>
          </a:p>
          <a:p>
            <a:r>
              <a:rPr lang="en-US" dirty="0" smtClean="0"/>
              <a:t>Less Stress</a:t>
            </a:r>
          </a:p>
          <a:p>
            <a:r>
              <a:rPr lang="en-US" dirty="0" smtClean="0"/>
              <a:t>Better hours</a:t>
            </a:r>
          </a:p>
          <a:p>
            <a:r>
              <a:rPr lang="en-US" dirty="0" smtClean="0"/>
              <a:t>Less micro-management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6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1117</Words>
  <Application>Microsoft Office PowerPoint</Application>
  <PresentationFormat>On-screen Show (4:3)</PresentationFormat>
  <Paragraphs>248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From Developer to Tester Boise Code Camp 2015</vt:lpstr>
      <vt:lpstr>PowerPoint Presentation</vt:lpstr>
      <vt:lpstr>Joel’s Developer Story</vt:lpstr>
      <vt:lpstr>Joel Tester Story</vt:lpstr>
      <vt:lpstr>Waterfall Model"</vt:lpstr>
      <vt:lpstr>PowerPoint Presentation</vt:lpstr>
      <vt:lpstr>Software Test is a Different Profession </vt:lpstr>
      <vt:lpstr>Quick lesson in testing orbital telemetry: White Box vs. Black Box Testing </vt:lpstr>
      <vt:lpstr>Why become a test engineer?</vt:lpstr>
      <vt:lpstr>What makes a good test engineer?</vt:lpstr>
      <vt:lpstr>Downsides: SW Test vs. Development</vt:lpstr>
      <vt:lpstr>Not gonna happen from www.Glassdoor.com </vt:lpstr>
      <vt:lpstr>Glassdoor.com </vt:lpstr>
      <vt:lpstr>This is still too high www.payscale.com </vt:lpstr>
      <vt:lpstr>Past predictions www.rapidSQA.com </vt:lpstr>
      <vt:lpstr>And you may be wise to move.  Idaho has 550 QA engineers, California 18,800, Oregon 5580 Washington has 4530 www.sokanu.com  US Dept Labor</vt:lpstr>
      <vt:lpstr>Why give up SW Development?</vt:lpstr>
      <vt:lpstr>More Development Pitfalls</vt:lpstr>
      <vt:lpstr>PowerPoint Presentation</vt:lpstr>
      <vt:lpstr>PowerPoint Presentation</vt:lpstr>
      <vt:lpstr>SW Skills used in Software test professionals www.Payscale.com  </vt:lpstr>
      <vt:lpstr>Initial Skill Sets</vt:lpstr>
      <vt:lpstr>Advancement Skill Sets</vt:lpstr>
      <vt:lpstr>PowerPoint Presentation</vt:lpstr>
      <vt:lpstr>PowerPoint Presentation</vt:lpstr>
      <vt:lpstr>PowerPoint Presentation</vt:lpstr>
      <vt:lpstr>PowerPoint Presentation</vt:lpstr>
      <vt:lpstr>QA vs. QC http://www.dialog.com.au/ </vt:lpstr>
      <vt:lpstr>PowerPoint Presentation</vt:lpstr>
      <vt:lpstr>SW Test Engineer</vt:lpstr>
      <vt:lpstr>PowerPoint Presentation</vt:lpstr>
      <vt:lpstr> </vt:lpstr>
      <vt:lpstr>PowerPoint Presentation</vt:lpstr>
      <vt:lpstr> </vt:lpstr>
      <vt:lpstr> </vt:lpstr>
      <vt:lpstr>PowerPoint Presentation</vt:lpstr>
      <vt:lpstr>Christmas 1066 Inconsistencies</vt:lpstr>
      <vt:lpstr>PowerPoint Presentation</vt:lpstr>
      <vt:lpstr>Certified Software Tester (Engineer) </vt:lpstr>
      <vt:lpstr>Benefits of Certification</vt:lpstr>
      <vt:lpstr>Professional organizations &amp; Certifications </vt:lpstr>
      <vt:lpstr>Professional Resources</vt:lpstr>
      <vt:lpstr>How people see you, it’s up to you.</vt:lpstr>
      <vt:lpstr>Questions?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Developer to Tester Boise Code Camp 2015</dc:title>
  <dc:creator>JOEL ROBINSON</dc:creator>
  <cp:lastModifiedBy>Joel Robinson</cp:lastModifiedBy>
  <cp:revision>51</cp:revision>
  <dcterms:created xsi:type="dcterms:W3CDTF">2015-03-17T01:53:03Z</dcterms:created>
  <dcterms:modified xsi:type="dcterms:W3CDTF">2015-03-18T20:51:18Z</dcterms:modified>
</cp:coreProperties>
</file>